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6" r:id="rId13"/>
    <p:sldId id="268" r:id="rId14"/>
    <p:sldId id="269" r:id="rId15"/>
    <p:sldId id="272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34025" units="1/cm"/>
          <inkml:channelProperty channel="Y" name="resolution" value="28.33948" units="1/cm"/>
          <inkml:channelProperty channel="T" name="resolution" value="1" units="1/dev"/>
        </inkml:channelProperties>
      </inkml:inkSource>
      <inkml:timestamp xml:id="ts0" timeString="2020-04-29T10:33:56.28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20341 9525 0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914114-672E-4DB7-8A5C-79EA728C62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LOS ADJETIVOS CALIFICATIVOS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C33F10F-6DFF-4801-A942-E06CD5B8A4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896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A76241-9CB6-4A4D-8AE2-B045B60D6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FORMACIÓN DE LOS SUPERLATIVOS ABSOLUTOS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3465AD-DF3B-4921-8F9C-B93AD7B36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/>
              <a:t>Añadiendo un sufijo: -</a:t>
            </a:r>
            <a:r>
              <a:rPr lang="es-ES" dirty="0" err="1"/>
              <a:t>ísimo</a:t>
            </a:r>
            <a:r>
              <a:rPr lang="es-ES" dirty="0"/>
              <a:t>,-</a:t>
            </a:r>
            <a:r>
              <a:rPr lang="es-ES" dirty="0" err="1"/>
              <a:t>érrimo</a:t>
            </a:r>
            <a:r>
              <a:rPr lang="es-ES" dirty="0"/>
              <a:t>…</a:t>
            </a:r>
          </a:p>
          <a:p>
            <a:pPr marL="0" indent="0">
              <a:buNone/>
            </a:pPr>
            <a:r>
              <a:rPr lang="es-ES" dirty="0"/>
              <a:t>Ejemplo: </a:t>
            </a:r>
          </a:p>
          <a:p>
            <a:pPr marL="0" indent="0">
              <a:buNone/>
            </a:pPr>
            <a:r>
              <a:rPr lang="es-ES" dirty="0">
                <a:latin typeface="+mj-lt"/>
              </a:rPr>
              <a:t>Pobre&gt; paupérrimo</a:t>
            </a:r>
          </a:p>
          <a:p>
            <a:pPr marL="0" indent="0">
              <a:buNone/>
            </a:pPr>
            <a:r>
              <a:rPr lang="es-ES" dirty="0">
                <a:latin typeface="+mj-lt"/>
              </a:rPr>
              <a:t>Listo&gt;Listísimo</a:t>
            </a:r>
          </a:p>
          <a:p>
            <a:r>
              <a:rPr lang="es-ES" dirty="0"/>
              <a:t>Anteponiendo el adverbio: muy</a:t>
            </a:r>
          </a:p>
          <a:p>
            <a:pPr marL="0" indent="0">
              <a:buNone/>
            </a:pPr>
            <a:r>
              <a:rPr lang="es-ES" dirty="0"/>
              <a:t>Ejemplo: </a:t>
            </a:r>
          </a:p>
          <a:p>
            <a:pPr marL="0" indent="0">
              <a:buNone/>
            </a:pPr>
            <a:r>
              <a:rPr lang="es-ES" dirty="0"/>
              <a:t> </a:t>
            </a:r>
            <a:r>
              <a:rPr lang="es-ES" dirty="0">
                <a:latin typeface="+mj-lt"/>
              </a:rPr>
              <a:t>Listo&gt;Muy listo</a:t>
            </a:r>
          </a:p>
          <a:p>
            <a:r>
              <a:rPr lang="es-ES" dirty="0"/>
              <a:t>Anteponiendo prefijos: Super-, Archi-, Ultra-…</a:t>
            </a:r>
          </a:p>
          <a:p>
            <a:pPr marL="0" indent="0">
              <a:buNone/>
            </a:pPr>
            <a:r>
              <a:rPr lang="es-ES" dirty="0"/>
              <a:t>Ejemplo: </a:t>
            </a:r>
          </a:p>
          <a:p>
            <a:pPr marL="0" indent="0">
              <a:buNone/>
            </a:pPr>
            <a:r>
              <a:rPr lang="es-ES" dirty="0">
                <a:latin typeface="+mj-lt"/>
              </a:rPr>
              <a:t>Listo&gt; superlisto</a:t>
            </a:r>
          </a:p>
          <a:p>
            <a:pPr marL="0" indent="0">
              <a:buNone/>
            </a:pPr>
            <a:r>
              <a:rPr lang="es-ES" dirty="0">
                <a:latin typeface="+mj-lt"/>
              </a:rPr>
              <a:t>Conocido&gt; archiconocido</a:t>
            </a:r>
          </a:p>
          <a:p>
            <a:pPr marL="0" indent="0">
              <a:buNone/>
            </a:pPr>
            <a:r>
              <a:rPr lang="es-ES" dirty="0">
                <a:latin typeface="+mj-lt"/>
              </a:rPr>
              <a:t>Ligero&gt; ultraligero</a:t>
            </a:r>
          </a:p>
          <a:p>
            <a:pPr marL="0" indent="0">
              <a:buNone/>
            </a:pPr>
            <a:r>
              <a:rPr lang="es-ES" dirty="0">
                <a:latin typeface="+mj-lt"/>
              </a:rPr>
              <a:t>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9584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58876FC7-262C-4D21-BF78-6A5AC13668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ABE409A9-3B26-4DE4-A0DF-736A57D7D9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DDFC98DB-AE56-4BC5-A7FC-E1958210DF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04C56DFB-4797-43DA-AF68-54F5A02880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A2E5DA65-4E8C-4ED5-BB6A-C4E1072C3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D6D08778-9B28-4AB2-8301-3751F4DAF3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B6E71DBF-240E-4319-BE17-2155D0DCA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2235DD60-9149-4F52-BA2C-888BBDF8B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1FDAF4AB-72D9-49A1-A44E-F2E4325448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7C74439E-2FCE-4914-B25A-0E2EACF648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6F2AC5F5-24C6-4B21-B2A6-14E2A3DDE3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53E026AA-CFCC-425A-AEBB-5AF946E73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CFB34E43-D7A7-44DD-B688-0C80F75A5F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79E6D206-E674-40DF-B2D9-F4D4C81F22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B8D71898-E190-48BB-9FA1-B18CFBECD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02FEB4C2-E567-43E3-982F-9FC2F85BB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F3A5AE10-E218-4DE4-8C8A-E5DEF1CF60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E6D62A9D-DBC0-4C69-A05C-785CCECCE1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45CCB5FD-6E4A-498D-B96B-BB4FCC1DEE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8CB57E2B-3E69-4131-A938-EE548A3E5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83BD171-940D-49F9-A450-D14C7C7B5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A28A8C9-77D1-4849-86D2-1275065E2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0C209A80-098E-469E-8C00-C6968D0D3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400F9E1-E8F2-45AE-AB64-B12ACDD4E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E208A8B-5EBD-4532-BE72-26414FA7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15D09196-B338-4AB5-A71B-CFD5FFCA6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F50B4463-128A-4677-A285-C017E6C543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D9B95CD-F023-4DFA-9678-1E02713F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8">
              <a:extLst>
                <a:ext uri="{FF2B5EF4-FFF2-40B4-BE49-F238E27FC236}">
                  <a16:creationId xmlns:a16="http://schemas.microsoft.com/office/drawing/2014/main" id="{1DDF47A8-BE7B-43F3-A500-F5A4656D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2DD394DE-76FB-42F8-85F2-FD436F423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95F2EFB-87E6-4400-AAF3-7EB8B4F15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1D463476-2BC7-418C-9D6F-51444B11A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24011122-2495-478A-81BF-ABBDEA1D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C79E87C5-E5B3-476B-B539-FC9CF4A33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956029CA-2B38-434D-9044-5FF3A1ECD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9514CFB6-E8DB-43DC-B1CD-9CC2D4B2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BD8C1FC8-E550-45BE-9F30-822BAB378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7">
              <a:extLst>
                <a:ext uri="{FF2B5EF4-FFF2-40B4-BE49-F238E27FC236}">
                  <a16:creationId xmlns:a16="http://schemas.microsoft.com/office/drawing/2014/main" id="{D1646B5D-A7B7-41EC-9591-0E0C0F4F9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E2118E93-481E-4843-987E-378187AA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77038464-F4E2-47EC-A87F-18469191E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FB3BBEB1-E146-408F-95B7-EE2F269DE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C765B285-56EC-47FC-B116-274EBBD61A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CB4A6191-6913-42EA-905E-8A174AE2C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8ADEEF92-F481-475A-845C-5E940F0D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D9C506D7-84CB-4057-A44A-465313E78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2173916" y="2448612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9" name="Oval 32">
            <a:extLst>
              <a:ext uri="{FF2B5EF4-FFF2-40B4-BE49-F238E27FC236}">
                <a16:creationId xmlns:a16="http://schemas.microsoft.com/office/drawing/2014/main" id="{7842FC68-61FD-4700-8A22-BB8B07188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4579" y="691977"/>
            <a:ext cx="7761923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22D353A-9274-4039-9955-12C4534D5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6277" y="2061838"/>
            <a:ext cx="6959446" cy="1662475"/>
          </a:xfrm>
        </p:spPr>
        <p:txBody>
          <a:bodyPr vert="horz" lIns="228600" tIns="228600" rIns="228600" bIns="0" rtlCol="0" anchor="b"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sz="4800" dirty="0"/>
              <a:t>EJERCICIOS</a:t>
            </a:r>
            <a:br>
              <a:rPr lang="en-US" sz="4800" dirty="0"/>
            </a:br>
            <a:r>
              <a:rPr lang="en-US" sz="4800" dirty="0"/>
              <a:t>Por favor, es </a:t>
            </a:r>
            <a:r>
              <a:rPr lang="en-US" sz="4800" dirty="0" err="1"/>
              <a:t>necesario</a:t>
            </a:r>
            <a:r>
              <a:rPr lang="en-US" sz="4800" dirty="0"/>
              <a:t> </a:t>
            </a:r>
            <a:r>
              <a:rPr lang="en-US" sz="4800" dirty="0" err="1"/>
              <a:t>hacerlos</a:t>
            </a:r>
            <a:r>
              <a:rPr lang="en-US" sz="4800" dirty="0"/>
              <a:t> </a:t>
            </a:r>
            <a:r>
              <a:rPr lang="en-US" sz="4800" dirty="0" err="1"/>
              <a:t>en</a:t>
            </a:r>
            <a:r>
              <a:rPr lang="en-US" sz="4800" dirty="0"/>
              <a:t> un word  y </a:t>
            </a:r>
            <a:r>
              <a:rPr lang="en-US" sz="4800" dirty="0" err="1"/>
              <a:t>subirlo</a:t>
            </a:r>
            <a:r>
              <a:rPr lang="en-US" sz="4800" dirty="0"/>
              <a:t> a la </a:t>
            </a:r>
            <a:r>
              <a:rPr lang="en-US" sz="4800" dirty="0" err="1"/>
              <a:t>sección</a:t>
            </a:r>
            <a:r>
              <a:rPr lang="en-US" sz="4800" dirty="0"/>
              <a:t> de </a:t>
            </a:r>
            <a:r>
              <a:rPr lang="en-US" sz="4800" dirty="0" err="1"/>
              <a:t>tareas</a:t>
            </a:r>
            <a:r>
              <a:rPr lang="en-US" sz="4800" dirty="0"/>
              <a:t> </a:t>
            </a:r>
            <a:r>
              <a:rPr lang="en-US" sz="4800" dirty="0" err="1"/>
              <a:t>correspondiente</a:t>
            </a:r>
            <a:r>
              <a:rPr lang="en-US" sz="4800" dirty="0"/>
              <a:t> </a:t>
            </a:r>
            <a:r>
              <a:rPr lang="en-US" sz="4800" dirty="0" err="1"/>
              <a:t>en</a:t>
            </a:r>
            <a:r>
              <a:rPr lang="en-US" sz="4800" dirty="0"/>
              <a:t> Teams.</a:t>
            </a:r>
          </a:p>
        </p:txBody>
      </p:sp>
    </p:spTree>
    <p:extLst>
      <p:ext uri="{BB962C8B-B14F-4D97-AF65-F5344CB8AC3E}">
        <p14:creationId xmlns:p14="http://schemas.microsoft.com/office/powerpoint/2010/main" val="3448734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2CCDE7-8F89-477D-9BDE-8435E8C4E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  <a:br>
              <a:rPr lang="es-ES" dirty="0"/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492436-88C0-4A4E-B3EE-165610925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Identifica los adjetivos e indica cuáles son especificativos y cuáles explicativos:</a:t>
            </a:r>
          </a:p>
          <a:p>
            <a:pPr marL="0" indent="0">
              <a:buNone/>
            </a:pPr>
            <a:r>
              <a:rPr lang="es-ES" dirty="0">
                <a:latin typeface="+mj-lt"/>
              </a:rPr>
              <a:t>-El entusiasmo público aplaudió la actuación teatral</a:t>
            </a:r>
          </a:p>
          <a:p>
            <a:pPr marL="0" indent="0">
              <a:buNone/>
            </a:pPr>
            <a:r>
              <a:rPr lang="es-ES" dirty="0">
                <a:latin typeface="+mj-lt"/>
              </a:rPr>
              <a:t>-Mete las bebidas calientes en el frigorífico</a:t>
            </a:r>
          </a:p>
          <a:p>
            <a:pPr marL="0" indent="0">
              <a:buNone/>
            </a:pPr>
            <a:r>
              <a:rPr lang="es-ES" dirty="0">
                <a:latin typeface="+mj-lt"/>
              </a:rPr>
              <a:t>-los alumnos, satisfechos por las notas, agradecieron al profesor su dedicación</a:t>
            </a:r>
          </a:p>
          <a:p>
            <a:pPr marL="0" indent="0">
              <a:buNone/>
            </a:pPr>
            <a:r>
              <a:rPr lang="es-ES" dirty="0">
                <a:latin typeface="+mj-lt"/>
              </a:rPr>
              <a:t>-Se hundió en las aguas cenagosas de aquel pantano.</a:t>
            </a:r>
          </a:p>
        </p:txBody>
      </p:sp>
    </p:spTree>
    <p:extLst>
      <p:ext uri="{BB962C8B-B14F-4D97-AF65-F5344CB8AC3E}">
        <p14:creationId xmlns:p14="http://schemas.microsoft.com/office/powerpoint/2010/main" val="11043097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900850-9BC3-4491-98BD-89128865D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EAB882-6052-4635-99A8-99A8BC2CAC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Completa las siguientes oraciones con los adjetivos del cuadro en el género y número adecuados y señala los sustantivos a los que acompañan:</a:t>
            </a:r>
          </a:p>
          <a:p>
            <a:pPr marL="0" indent="0">
              <a:buNone/>
            </a:pPr>
            <a:endParaRPr lang="es-ES" dirty="0"/>
          </a:p>
          <a:p>
            <a:r>
              <a:rPr lang="es-ES" dirty="0"/>
              <a:t>Tienes los ojos tan          como el cielo.</a:t>
            </a:r>
          </a:p>
          <a:p>
            <a:r>
              <a:rPr lang="es-ES" dirty="0"/>
              <a:t>No pongas cara           si no te gusta.</a:t>
            </a:r>
          </a:p>
          <a:p>
            <a:r>
              <a:rPr lang="es-ES" dirty="0"/>
              <a:t>No ha parado de jugar con esa pelota                .</a:t>
            </a:r>
          </a:p>
          <a:p>
            <a:r>
              <a:rPr lang="es-ES" dirty="0"/>
              <a:t>Los chicos llegaron muy                   de la excursión</a:t>
            </a:r>
          </a:p>
          <a:p>
            <a:r>
              <a:rPr lang="es-ES" dirty="0"/>
              <a:t>Javier y Alberto son menos                que tú</a:t>
            </a:r>
          </a:p>
          <a:p>
            <a:endParaRPr lang="es-ES" dirty="0"/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F4A0D82D-10B0-4381-9825-1C4C1D900D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976390"/>
              </p:ext>
            </p:extLst>
          </p:nvPr>
        </p:nvGraphicFramePr>
        <p:xfrm>
          <a:off x="5650869" y="2379466"/>
          <a:ext cx="5217027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7027">
                  <a:extLst>
                    <a:ext uri="{9D8B030D-6E8A-4147-A177-3AD203B41FA5}">
                      <a16:colId xmlns:a16="http://schemas.microsoft.com/office/drawing/2014/main" val="16175515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Contento, hábil, raro, desinflado, azul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9673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26754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0CF894-1AB6-4790-9C9D-80BD466DB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999AA9-95B8-40D2-ABFC-239F28AEA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u="sng" dirty="0"/>
              <a:t>Subraya</a:t>
            </a:r>
            <a:r>
              <a:rPr lang="es-ES" dirty="0"/>
              <a:t> los </a:t>
            </a:r>
            <a:r>
              <a:rPr lang="es-ES" u="sng" dirty="0"/>
              <a:t>adjetivos</a:t>
            </a:r>
            <a:r>
              <a:rPr lang="es-ES" dirty="0"/>
              <a:t> calificativos, </a:t>
            </a:r>
            <a:r>
              <a:rPr lang="es-ES" u="sng" dirty="0"/>
              <a:t>señala qué grado </a:t>
            </a:r>
            <a:r>
              <a:rPr lang="es-ES" dirty="0"/>
              <a:t>expresan los adjetivos y </a:t>
            </a:r>
            <a:r>
              <a:rPr lang="es-ES" u="sng" dirty="0"/>
              <a:t>conviértelos al grado que se pide</a:t>
            </a:r>
            <a:r>
              <a:rPr lang="es-ES" dirty="0"/>
              <a:t>:</a:t>
            </a:r>
          </a:p>
          <a:p>
            <a:r>
              <a:rPr lang="es-ES" dirty="0">
                <a:latin typeface="+mj-lt"/>
              </a:rPr>
              <a:t>Siempre tuvo el pelo castaño, como su madre</a:t>
            </a:r>
          </a:p>
          <a:p>
            <a:r>
              <a:rPr lang="es-ES" dirty="0"/>
              <a:t>Grado:  </a:t>
            </a:r>
          </a:p>
          <a:p>
            <a:r>
              <a:rPr lang="es-ES" dirty="0"/>
              <a:t>COMPARATIVO </a:t>
            </a:r>
          </a:p>
          <a:p>
            <a:r>
              <a:rPr lang="es-ES" dirty="0">
                <a:latin typeface="+mj-lt"/>
              </a:rPr>
              <a:t>La bicicleta tiene las ruedas muy desinfladas</a:t>
            </a:r>
          </a:p>
          <a:p>
            <a:r>
              <a:rPr lang="es-ES" dirty="0"/>
              <a:t>Grado:</a:t>
            </a:r>
          </a:p>
          <a:p>
            <a:r>
              <a:rPr lang="es-ES" dirty="0"/>
              <a:t>POSITIVO</a:t>
            </a:r>
          </a:p>
          <a:p>
            <a:r>
              <a:rPr lang="es-ES" dirty="0">
                <a:latin typeface="+mj-lt"/>
              </a:rPr>
              <a:t>He corrido más rápido que la última vez:</a:t>
            </a:r>
          </a:p>
          <a:p>
            <a:r>
              <a:rPr lang="es-ES" dirty="0"/>
              <a:t>Grado:</a:t>
            </a:r>
          </a:p>
          <a:p>
            <a:r>
              <a:rPr lang="es-ES" dirty="0"/>
              <a:t>SUPERLATIVO</a:t>
            </a:r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1DFF968A-6DCA-406F-BFD4-F107A0A2E3CD}"/>
              </a:ext>
            </a:extLst>
          </p:cNvPr>
          <p:cNvSpPr/>
          <p:nvPr/>
        </p:nvSpPr>
        <p:spPr>
          <a:xfrm>
            <a:off x="7280975" y="2886074"/>
            <a:ext cx="978408" cy="4094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88EECFBB-DB87-4960-9B57-DBA6963A7B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0014" y="4264195"/>
            <a:ext cx="1005927" cy="40949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BA069ED8-34BC-44E2-894F-A56C8C0593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2977" y="5642316"/>
            <a:ext cx="1005927" cy="409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2228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FB0BCB-BB5A-4727-AE67-2380107DE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9BFB3A-014B-4778-BBD5-8A1AFC3B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Identifica en estos veros de Rubén Darío los adjetivos e indica cuáles son epítetos:</a:t>
            </a:r>
          </a:p>
          <a:p>
            <a:pPr marL="0" indent="0">
              <a:buNone/>
            </a:pPr>
            <a:r>
              <a:rPr lang="es-ES" dirty="0"/>
              <a:t>-Y más la piedra dura,</a:t>
            </a:r>
          </a:p>
          <a:p>
            <a:pPr marL="0" indent="0">
              <a:buNone/>
            </a:pPr>
            <a:r>
              <a:rPr lang="es-ES" dirty="0"/>
              <a:t>  porque esa ya no siente</a:t>
            </a:r>
          </a:p>
          <a:p>
            <a:pPr>
              <a:buFontTx/>
              <a:buChar char="-"/>
            </a:pPr>
            <a:r>
              <a:rPr lang="es-ES" dirty="0"/>
              <a:t>El fino angora blanco junto</a:t>
            </a:r>
          </a:p>
          <a:p>
            <a:pPr marL="0" indent="0">
              <a:buNone/>
            </a:pPr>
            <a:r>
              <a:rPr lang="es-ES" dirty="0"/>
              <a:t>    A ella se reclina.</a:t>
            </a:r>
          </a:p>
          <a:p>
            <a:pPr>
              <a:buFontTx/>
              <a:buChar char="-"/>
            </a:pPr>
            <a:r>
              <a:rPr lang="es-ES" dirty="0"/>
              <a:t>Tiene azules ojos,</a:t>
            </a:r>
          </a:p>
          <a:p>
            <a:pPr marL="0" indent="0">
              <a:buNone/>
            </a:pPr>
            <a:r>
              <a:rPr lang="es-ES" dirty="0"/>
              <a:t>    es maligna </a:t>
            </a:r>
            <a:r>
              <a:rPr lang="es-ES"/>
              <a:t>y bella.</a:t>
            </a:r>
            <a:endParaRPr lang="es-ES" dirty="0"/>
          </a:p>
          <a:p>
            <a:pPr>
              <a:buFontTx/>
              <a:buChar char="-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860255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8">
            <a:extLst>
              <a:ext uri="{FF2B5EF4-FFF2-40B4-BE49-F238E27FC236}">
                <a16:creationId xmlns:a16="http://schemas.microsoft.com/office/drawing/2014/main" id="{F9B8375C-EFD2-44DC-B8B4-3E1908413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10">
            <a:extLst>
              <a:ext uri="{FF2B5EF4-FFF2-40B4-BE49-F238E27FC236}">
                <a16:creationId xmlns:a16="http://schemas.microsoft.com/office/drawing/2014/main" id="{24AB0679-64E4-43E4-ADC7-A727F55570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1ECD3E98-7CD9-4527-8F9C-B237B76713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056170F3-D2AE-4BD9-A213-BB2379030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72731DBC-FDD9-4087-8311-18C6EEE84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83A51CE1-583D-4F5B-A2C0-AEE8090DF3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4E423BB2-456E-46B9-BF4C-EB02B1FA2C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28260BE1-F4BC-4330-B513-C2176C88FE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0DBA4DAC-9D00-4BC3-9B21-10FA21F646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633461F2-B658-4CBA-AFD6-A44A433360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C1E2568F-D6C8-4364-92E2-D713C3FC4D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DE0A7D32-2273-4404-A04F-6BC34F672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C5FD245A-196E-4DCE-8C9F-E1E10CA2E6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FC456197-D99E-49E9-AB95-2AF596DD06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6B30A8A0-63D2-41A4-A8C9-032C65C136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F2E2335D-32C2-46D2-B596-441FE0302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A30E36EC-973C-4A36-A4E4-790C2BC179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6499277A-871D-4A72-A046-7895F7189C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8A01A6E9-704E-4949-8EB7-E4EF236886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C5C6534B-6CC5-45CE-B362-2DD46D9B8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7D5B735B-E224-47AD-9B14-DD5058C8EB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3A6594F0-59A8-4074-8410-2BC8D6F841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8550D04C-E5F6-4E9F-97E8-F0C9E019D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1" name="Group 33">
            <a:extLst>
              <a:ext uri="{FF2B5EF4-FFF2-40B4-BE49-F238E27FC236}">
                <a16:creationId xmlns:a16="http://schemas.microsoft.com/office/drawing/2014/main" id="{71DB2A77-BEED-4E1A-A21D-52302476CA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F9E39ED-8DE7-442C-A9D3-4B6866C5D8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Isosceles Triangle 22">
              <a:extLst>
                <a:ext uri="{FF2B5EF4-FFF2-40B4-BE49-F238E27FC236}">
                  <a16:creationId xmlns:a16="http://schemas.microsoft.com/office/drawing/2014/main" id="{EA042275-6B2F-49DE-B389-756311664F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099D2CA2-003D-4AB6-85A0-65708AFBC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C2D6C4B7-E05E-4A7B-976B-C5DFC118E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58391"/>
            <a:ext cx="3498979" cy="2453676"/>
          </a:xfrm>
        </p:spPr>
        <p:txBody>
          <a:bodyPr>
            <a:normAutofit/>
          </a:bodyPr>
          <a:lstStyle/>
          <a:p>
            <a:r>
              <a:rPr lang="es-ES"/>
              <a:t>EJERCICIOS</a:t>
            </a:r>
            <a:endParaRPr lang="es-ES" dirty="0"/>
          </a:p>
        </p:txBody>
      </p:sp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2683F406-960D-47CA-A11F-CB706E3C7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264" y="803186"/>
            <a:ext cx="6269015" cy="2978319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8BAE825-4008-46CE-AEFD-18DC9FD83C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0758" y="964051"/>
            <a:ext cx="4718180" cy="2653976"/>
          </a:xfrm>
          <a:prstGeom prst="rect">
            <a:avLst/>
          </a:prstGeom>
          <a:ln w="9525">
            <a:noFill/>
          </a:ln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02A108-944A-4177-81D0-E26309A78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4267830"/>
            <a:ext cx="6281873" cy="1783977"/>
          </a:xfrm>
        </p:spPr>
        <p:txBody>
          <a:bodyPr>
            <a:normAutofit/>
          </a:bodyPr>
          <a:lstStyle/>
          <a:p>
            <a:r>
              <a:rPr lang="es-ES" dirty="0"/>
              <a:t>Observa a estos personajes y descríbelos usando adjetivos de los tres grados:</a:t>
            </a:r>
          </a:p>
          <a:p>
            <a:pPr marL="0" indent="0">
              <a:buNone/>
            </a:pP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497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688F9B-B230-4641-BC23-A71DC48B6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/>
          <a:p>
            <a:r>
              <a:rPr lang="es-ES" dirty="0"/>
              <a:t>DEFINICIÓN</a:t>
            </a:r>
            <a:br>
              <a:rPr lang="es-ES" dirty="0"/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68F1D-0671-4268-BD7A-88BBB6F73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237067"/>
            <a:ext cx="6281873" cy="6434665"/>
          </a:xfrm>
        </p:spPr>
        <p:txBody>
          <a:bodyPr>
            <a:normAutofit lnSpcReduction="10000"/>
          </a:bodyPr>
          <a:lstStyle/>
          <a:p>
            <a:r>
              <a:rPr lang="es-ES"/>
              <a:t>Son </a:t>
            </a:r>
            <a:r>
              <a:rPr lang="es-ES" u="sng"/>
              <a:t>palabras variables </a:t>
            </a:r>
            <a:r>
              <a:rPr lang="es-ES"/>
              <a:t>(tienen género y número) que </a:t>
            </a:r>
            <a:r>
              <a:rPr lang="es-ES" u="sng"/>
              <a:t>completan el significado del sustantivo</a:t>
            </a:r>
            <a:r>
              <a:rPr lang="es-ES"/>
              <a:t>(nombre) al que acompañan, especificando sus </a:t>
            </a:r>
            <a:r>
              <a:rPr lang="es-ES" u="sng"/>
              <a:t>cualidades ,</a:t>
            </a:r>
            <a:r>
              <a:rPr lang="es-ES"/>
              <a:t> su </a:t>
            </a:r>
            <a:r>
              <a:rPr lang="es-ES" u="sng"/>
              <a:t>estado sus propiedades </a:t>
            </a:r>
            <a:r>
              <a:rPr lang="es-ES"/>
              <a:t>o</a:t>
            </a:r>
            <a:r>
              <a:rPr lang="es-ES" u="sng"/>
              <a:t> relaciones</a:t>
            </a:r>
            <a:r>
              <a:rPr lang="es-ES"/>
              <a:t>.</a:t>
            </a:r>
          </a:p>
          <a:p>
            <a:r>
              <a:rPr lang="es-ES"/>
              <a:t>Ejemplos:</a:t>
            </a:r>
          </a:p>
          <a:p>
            <a:pPr marL="0" indent="0">
              <a:buNone/>
            </a:pPr>
            <a:r>
              <a:rPr lang="es-ES">
                <a:latin typeface="+mj-lt"/>
              </a:rPr>
              <a:t>-Es una niña </a:t>
            </a:r>
            <a:r>
              <a:rPr lang="es-ES">
                <a:highlight>
                  <a:srgbClr val="FFFF00"/>
                </a:highlight>
                <a:latin typeface="+mj-lt"/>
              </a:rPr>
              <a:t>alta</a:t>
            </a:r>
            <a:r>
              <a:rPr lang="es-ES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es-ES">
                <a:highlight>
                  <a:srgbClr val="FFFF00"/>
                </a:highlight>
              </a:rPr>
              <a:t>Alta</a:t>
            </a:r>
            <a:r>
              <a:rPr lang="es-ES"/>
              <a:t> (adjetivo calificativo femenino singular) es una </a:t>
            </a:r>
            <a:r>
              <a:rPr lang="es-ES" u="sng"/>
              <a:t>cualidad</a:t>
            </a:r>
            <a:r>
              <a:rPr lang="es-ES"/>
              <a:t> de la niña(sustantivo)</a:t>
            </a:r>
          </a:p>
          <a:p>
            <a:pPr>
              <a:buFontTx/>
              <a:buChar char="-"/>
            </a:pPr>
            <a:r>
              <a:rPr lang="es-ES">
                <a:latin typeface="+mj-lt"/>
              </a:rPr>
              <a:t>El agua </a:t>
            </a:r>
            <a:r>
              <a:rPr lang="es-ES">
                <a:highlight>
                  <a:srgbClr val="FFFF00"/>
                </a:highlight>
                <a:latin typeface="+mj-lt"/>
              </a:rPr>
              <a:t>fría</a:t>
            </a:r>
          </a:p>
          <a:p>
            <a:pPr marL="0" indent="0">
              <a:buNone/>
            </a:pPr>
            <a:r>
              <a:rPr lang="es-ES">
                <a:highlight>
                  <a:srgbClr val="FFFF00"/>
                </a:highlight>
              </a:rPr>
              <a:t>Fría </a:t>
            </a:r>
            <a:r>
              <a:rPr lang="es-ES"/>
              <a:t>es el adjetivo que marca el </a:t>
            </a:r>
            <a:r>
              <a:rPr lang="es-ES" u="sng"/>
              <a:t>estado</a:t>
            </a:r>
            <a:r>
              <a:rPr lang="es-ES"/>
              <a:t> del agua, en este caso.</a:t>
            </a:r>
          </a:p>
          <a:p>
            <a:pPr>
              <a:buFontTx/>
              <a:buChar char="-"/>
            </a:pPr>
            <a:r>
              <a:rPr lang="es-ES">
                <a:latin typeface="+mj-lt"/>
              </a:rPr>
              <a:t>El cielo se llenó de estrellas </a:t>
            </a:r>
            <a:r>
              <a:rPr lang="es-ES">
                <a:highlight>
                  <a:srgbClr val="FFFF00"/>
                </a:highlight>
                <a:latin typeface="+mj-lt"/>
              </a:rPr>
              <a:t>brillantes</a:t>
            </a:r>
            <a:r>
              <a:rPr lang="es-ES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es-ES">
                <a:highlight>
                  <a:srgbClr val="FFFF00"/>
                </a:highlight>
              </a:rPr>
              <a:t>Brillantes</a:t>
            </a:r>
            <a:r>
              <a:rPr lang="es-ES"/>
              <a:t> es una </a:t>
            </a:r>
            <a:r>
              <a:rPr lang="es-ES" u="sng"/>
              <a:t>propiedad </a:t>
            </a:r>
            <a:r>
              <a:rPr lang="es-ES"/>
              <a:t>de estrellas</a:t>
            </a:r>
            <a:r>
              <a:rPr lang="es-ES">
                <a:latin typeface="+mj-lt"/>
              </a:rPr>
              <a:t>.</a:t>
            </a:r>
          </a:p>
          <a:p>
            <a:pPr>
              <a:buFontTx/>
              <a:buChar char="-"/>
            </a:pPr>
            <a:r>
              <a:rPr lang="es-ES">
                <a:latin typeface="+mj-lt"/>
              </a:rPr>
              <a:t>Se han alcanzado grandes logros </a:t>
            </a:r>
            <a:r>
              <a:rPr lang="es-ES">
                <a:highlight>
                  <a:srgbClr val="FFFF00"/>
                </a:highlight>
                <a:latin typeface="+mj-lt"/>
              </a:rPr>
              <a:t>deportivos.</a:t>
            </a:r>
          </a:p>
          <a:p>
            <a:pPr marL="0" indent="0">
              <a:buNone/>
            </a:pPr>
            <a:r>
              <a:rPr lang="es-ES">
                <a:highlight>
                  <a:srgbClr val="FFFF00"/>
                </a:highlight>
                <a:latin typeface="Rockwell" panose="02060603020205020403" pitchFamily="18" charset="0"/>
              </a:rPr>
              <a:t>Deportivos </a:t>
            </a:r>
            <a:r>
              <a:rPr lang="es-ES">
                <a:latin typeface="Rockwell" panose="02060603020205020403" pitchFamily="18" charset="0"/>
              </a:rPr>
              <a:t>expresa la </a:t>
            </a:r>
            <a:r>
              <a:rPr lang="es-ES" u="sng">
                <a:latin typeface="Rockwell" panose="02060603020205020403" pitchFamily="18" charset="0"/>
              </a:rPr>
              <a:t>relación </a:t>
            </a:r>
            <a:r>
              <a:rPr lang="es-ES">
                <a:latin typeface="Rockwell" panose="02060603020205020403" pitchFamily="18" charset="0"/>
              </a:rPr>
              <a:t>entre los logros y el ámbito del deporte.</a:t>
            </a:r>
          </a:p>
          <a:p>
            <a:pPr>
              <a:buFontTx/>
              <a:buChar char="-"/>
            </a:pPr>
            <a:endParaRPr lang="es-ES" dirty="0">
              <a:latin typeface="+mj-lt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4BF2824A-DAA6-4D76-82D3-93DB71FF970C}"/>
                  </a:ext>
                </a:extLst>
              </p14:cNvPr>
              <p14:cNvContentPartPr/>
              <p14:nvPr/>
            </p14:nvContentPartPr>
            <p14:xfrm>
              <a:off x="7322760" y="3429000"/>
              <a:ext cx="360" cy="360"/>
            </p14:xfrm>
          </p:contentPart>
        </mc:Choice>
        <mc:Fallback xmlns=""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4BF2824A-DAA6-4D76-82D3-93DB71FF970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313400" y="341964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93604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8E84FB-95D6-4128-B24D-069ADA75A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343" y="2406369"/>
            <a:ext cx="3498979" cy="2456442"/>
          </a:xfrm>
        </p:spPr>
        <p:txBody>
          <a:bodyPr>
            <a:normAutofit/>
          </a:bodyPr>
          <a:lstStyle/>
          <a:p>
            <a:r>
              <a:rPr lang="es-ES" sz="3600"/>
              <a:t>CARACTERÍSTICAS DE LOS ADJETIVOS</a:t>
            </a:r>
            <a:endParaRPr lang="es-ES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F11D77-6017-4946-B53A-96A2A4CEF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5"/>
            <a:ext cx="6281873" cy="5529881"/>
          </a:xfrm>
        </p:spPr>
        <p:txBody>
          <a:bodyPr/>
          <a:lstStyle/>
          <a:p>
            <a:r>
              <a:rPr lang="es-ES" dirty="0"/>
              <a:t>Los adjetivos calificativos </a:t>
            </a:r>
            <a:r>
              <a:rPr lang="es-ES" u="sng" dirty="0"/>
              <a:t>adoptan el género y número del sustantivo al que acompañan</a:t>
            </a:r>
            <a:r>
              <a:rPr lang="es-ES" dirty="0"/>
              <a:t>.</a:t>
            </a:r>
          </a:p>
          <a:p>
            <a:pPr>
              <a:buFontTx/>
              <a:buChar char="-"/>
            </a:pPr>
            <a:r>
              <a:rPr lang="es-ES" dirty="0"/>
              <a:t>Por ejemplo:</a:t>
            </a:r>
          </a:p>
          <a:p>
            <a:pPr>
              <a:buFontTx/>
              <a:buChar char="-"/>
            </a:pPr>
            <a:r>
              <a:rPr lang="es-ES" dirty="0">
                <a:latin typeface="+mj-lt"/>
              </a:rPr>
              <a:t>Las zapatill</a:t>
            </a:r>
            <a:r>
              <a:rPr lang="es-ES" u="sng" dirty="0">
                <a:solidFill>
                  <a:srgbClr val="FF0000"/>
                </a:solidFill>
                <a:latin typeface="+mj-lt"/>
              </a:rPr>
              <a:t>as</a:t>
            </a:r>
            <a:r>
              <a:rPr lang="es-ES" dirty="0">
                <a:latin typeface="+mj-lt"/>
              </a:rPr>
              <a:t> roj</a:t>
            </a:r>
            <a:r>
              <a:rPr lang="es-ES" u="sng" dirty="0">
                <a:solidFill>
                  <a:srgbClr val="FF0000"/>
                </a:solidFill>
                <a:latin typeface="+mj-lt"/>
              </a:rPr>
              <a:t>as</a:t>
            </a:r>
          </a:p>
          <a:p>
            <a:pPr>
              <a:buFontTx/>
              <a:buChar char="-"/>
            </a:pPr>
            <a:endParaRPr lang="es-ES" u="sng" dirty="0">
              <a:solidFill>
                <a:srgbClr val="FF0000"/>
              </a:solidFill>
              <a:latin typeface="+mj-lt"/>
            </a:endParaRPr>
          </a:p>
          <a:p>
            <a:pPr marL="0" indent="0">
              <a:buNone/>
            </a:pPr>
            <a:r>
              <a:rPr lang="es-ES" dirty="0"/>
              <a:t>El adjetivo: </a:t>
            </a:r>
            <a:r>
              <a:rPr lang="es-ES" dirty="0">
                <a:highlight>
                  <a:srgbClr val="FFFF00"/>
                </a:highlight>
              </a:rPr>
              <a:t>rojas </a:t>
            </a:r>
            <a:r>
              <a:rPr lang="es-ES" dirty="0"/>
              <a:t>es </a:t>
            </a:r>
            <a:r>
              <a:rPr lang="es-ES" u="sng" dirty="0"/>
              <a:t>femenino plural</a:t>
            </a:r>
            <a:r>
              <a:rPr lang="es-ES" dirty="0"/>
              <a:t>, igual que el sustantivo al que acompaña: zapatillas.</a:t>
            </a:r>
          </a:p>
          <a:p>
            <a:r>
              <a:rPr lang="es-ES" dirty="0"/>
              <a:t>En cuanto a sus </a:t>
            </a:r>
            <a:r>
              <a:rPr lang="es-ES" u="sng" dirty="0"/>
              <a:t>forma</a:t>
            </a:r>
            <a:r>
              <a:rPr lang="es-ES" dirty="0"/>
              <a:t>, los adjetivos se clasifican en:</a:t>
            </a:r>
          </a:p>
          <a:p>
            <a:pPr marL="0" indent="0">
              <a:buNone/>
            </a:pPr>
            <a:r>
              <a:rPr lang="es-ES" dirty="0"/>
              <a:t>-Adjetivos de </a:t>
            </a:r>
            <a:r>
              <a:rPr lang="es-ES" u="sng" dirty="0"/>
              <a:t>una terminación</a:t>
            </a:r>
            <a:r>
              <a:rPr lang="es-ES" dirty="0"/>
              <a:t>:  </a:t>
            </a:r>
            <a:r>
              <a:rPr lang="es-ES" dirty="0">
                <a:latin typeface="+mj-lt"/>
              </a:rPr>
              <a:t>Era una mujer </a:t>
            </a:r>
            <a:r>
              <a:rPr lang="es-ES" dirty="0">
                <a:highlight>
                  <a:srgbClr val="FFFF00"/>
                </a:highlight>
                <a:latin typeface="+mj-lt"/>
              </a:rPr>
              <a:t>amable</a:t>
            </a:r>
          </a:p>
          <a:p>
            <a:pPr marL="0" indent="0">
              <a:buNone/>
            </a:pPr>
            <a:endParaRPr lang="es-ES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s-ES" dirty="0"/>
              <a:t>-Adjetivos de </a:t>
            </a:r>
            <a:r>
              <a:rPr lang="es-ES" u="sng" dirty="0"/>
              <a:t>dos terminaciones</a:t>
            </a:r>
            <a:r>
              <a:rPr lang="es-ES" dirty="0"/>
              <a:t>: </a:t>
            </a:r>
            <a:r>
              <a:rPr lang="es-ES" dirty="0">
                <a:latin typeface="+mj-lt"/>
              </a:rPr>
              <a:t>Mi coche es </a:t>
            </a:r>
            <a:r>
              <a:rPr lang="es-ES" dirty="0">
                <a:highlight>
                  <a:srgbClr val="FFFF00"/>
                </a:highlight>
                <a:latin typeface="+mj-lt"/>
              </a:rPr>
              <a:t>rojo</a:t>
            </a:r>
          </a:p>
        </p:txBody>
      </p:sp>
      <p:sp>
        <p:nvSpPr>
          <p:cNvPr id="4" name="Flecha: curvada hacia arriba 3">
            <a:extLst>
              <a:ext uri="{FF2B5EF4-FFF2-40B4-BE49-F238E27FC236}">
                <a16:creationId xmlns:a16="http://schemas.microsoft.com/office/drawing/2014/main" id="{3AE42CC1-1531-439E-A0EA-19EF8E881180}"/>
              </a:ext>
            </a:extLst>
          </p:cNvPr>
          <p:cNvSpPr/>
          <p:nvPr/>
        </p:nvSpPr>
        <p:spPr>
          <a:xfrm>
            <a:off x="6547556" y="2822223"/>
            <a:ext cx="440266" cy="16933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5" name="Flecha: curvada hacia arriba 4">
            <a:extLst>
              <a:ext uri="{FF2B5EF4-FFF2-40B4-BE49-F238E27FC236}">
                <a16:creationId xmlns:a16="http://schemas.microsoft.com/office/drawing/2014/main" id="{43708B11-C3FE-4BE0-97FA-B3E7F7E40909}"/>
              </a:ext>
            </a:extLst>
          </p:cNvPr>
          <p:cNvSpPr/>
          <p:nvPr/>
        </p:nvSpPr>
        <p:spPr>
          <a:xfrm>
            <a:off x="9561689" y="4973000"/>
            <a:ext cx="733778" cy="32641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6" name="Flecha: curvada hacia arriba 5">
            <a:extLst>
              <a:ext uri="{FF2B5EF4-FFF2-40B4-BE49-F238E27FC236}">
                <a16:creationId xmlns:a16="http://schemas.microsoft.com/office/drawing/2014/main" id="{BF14450D-6B7F-4FD3-B0A4-63F67AD9082D}"/>
              </a:ext>
            </a:extLst>
          </p:cNvPr>
          <p:cNvSpPr/>
          <p:nvPr/>
        </p:nvSpPr>
        <p:spPr>
          <a:xfrm>
            <a:off x="9330266" y="5891608"/>
            <a:ext cx="824089" cy="32641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738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000A6C-3ACE-4B2C-8FC9-C8EACAC76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USOS DE LOS ADJETIVOS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9FB4F2-C590-4D04-B1E1-539235F77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b="1" dirty="0"/>
              <a:t>ESPECIFICATIVO</a:t>
            </a:r>
            <a:r>
              <a:rPr lang="es-ES" dirty="0"/>
              <a:t>: Un adjetivo tiene este valor cuando señala una característica de un sustantivo que sirve para diferenciarlo entre un grupo.</a:t>
            </a:r>
          </a:p>
          <a:p>
            <a:r>
              <a:rPr lang="es-ES" dirty="0"/>
              <a:t>Ejemplos:</a:t>
            </a:r>
          </a:p>
          <a:p>
            <a:pPr marL="0" indent="0">
              <a:buNone/>
            </a:pPr>
            <a:r>
              <a:rPr lang="es-ES" dirty="0"/>
              <a:t>-</a:t>
            </a:r>
            <a:r>
              <a:rPr lang="es-ES" dirty="0">
                <a:latin typeface="+mj-lt"/>
              </a:rPr>
              <a:t>Las botas </a:t>
            </a:r>
            <a:r>
              <a:rPr lang="es-ES" dirty="0">
                <a:highlight>
                  <a:srgbClr val="FFFF00"/>
                </a:highlight>
                <a:latin typeface="+mj-lt"/>
              </a:rPr>
              <a:t>rojas</a:t>
            </a:r>
            <a:r>
              <a:rPr lang="es-ES" dirty="0">
                <a:latin typeface="+mj-lt"/>
              </a:rPr>
              <a:t> son las mías.</a:t>
            </a:r>
          </a:p>
          <a:p>
            <a:pPr marL="0" indent="0">
              <a:buNone/>
            </a:pPr>
            <a:r>
              <a:rPr lang="es-ES" dirty="0"/>
              <a:t>El adjetivo rojas </a:t>
            </a:r>
            <a:r>
              <a:rPr lang="es-ES" u="sng" dirty="0"/>
              <a:t>especifica de qué botas se está hablando. </a:t>
            </a:r>
            <a:r>
              <a:rPr lang="es-ES" dirty="0"/>
              <a:t>(Las mías son las rojas, no las verdes o las marrones…)</a:t>
            </a:r>
          </a:p>
          <a:p>
            <a:pPr marL="0" indent="0">
              <a:buNone/>
            </a:pPr>
            <a:r>
              <a:rPr lang="es-ES" dirty="0"/>
              <a:t>-</a:t>
            </a:r>
            <a:r>
              <a:rPr lang="es-ES" dirty="0">
                <a:latin typeface="+mj-lt"/>
              </a:rPr>
              <a:t>Los viajeros </a:t>
            </a:r>
            <a:r>
              <a:rPr lang="es-ES" dirty="0">
                <a:highlight>
                  <a:srgbClr val="FFFF00"/>
                </a:highlight>
                <a:latin typeface="+mj-lt"/>
              </a:rPr>
              <a:t>descontentos</a:t>
            </a:r>
            <a:r>
              <a:rPr lang="es-ES" dirty="0">
                <a:latin typeface="+mj-lt"/>
              </a:rPr>
              <a:t> reclamaron </a:t>
            </a:r>
            <a:r>
              <a:rPr lang="es-ES" dirty="0"/>
              <a:t>(solo los viajeros que estaban descontentos, no todos)</a:t>
            </a:r>
          </a:p>
          <a:p>
            <a:pPr marL="0" indent="0">
              <a:buNone/>
            </a:pPr>
            <a:endParaRPr lang="es-ES" dirty="0"/>
          </a:p>
          <a:p>
            <a:r>
              <a:rPr lang="es-ES" b="1" dirty="0"/>
              <a:t>EXPLICATIVO</a:t>
            </a:r>
            <a:r>
              <a:rPr lang="es-ES" dirty="0"/>
              <a:t>: Un adjetivo tiene este valor cuando señala una característica de un sustantivo sin la intención de distinguirlo entre un conjunto. Aporta una información adicional y suele ir entre comas.</a:t>
            </a:r>
          </a:p>
          <a:p>
            <a:r>
              <a:rPr lang="es-ES" dirty="0"/>
              <a:t>Ejemplo:</a:t>
            </a:r>
          </a:p>
          <a:p>
            <a:pPr marL="0" indent="0">
              <a:buNone/>
            </a:pPr>
            <a:r>
              <a:rPr lang="es-ES" dirty="0"/>
              <a:t>-</a:t>
            </a:r>
            <a:r>
              <a:rPr lang="es-ES" dirty="0">
                <a:latin typeface="+mj-lt"/>
              </a:rPr>
              <a:t>Los viajeros</a:t>
            </a:r>
            <a:r>
              <a:rPr lang="es-ES" dirty="0">
                <a:solidFill>
                  <a:srgbClr val="FF0000"/>
                </a:solidFill>
                <a:latin typeface="+mj-lt"/>
              </a:rPr>
              <a:t>,</a:t>
            </a:r>
            <a:r>
              <a:rPr lang="es-ES" dirty="0">
                <a:latin typeface="+mj-lt"/>
              </a:rPr>
              <a:t> </a:t>
            </a:r>
            <a:r>
              <a:rPr lang="es-ES" dirty="0">
                <a:highlight>
                  <a:srgbClr val="FFFF00"/>
                </a:highlight>
                <a:latin typeface="+mj-lt"/>
              </a:rPr>
              <a:t>descontentos</a:t>
            </a:r>
            <a:r>
              <a:rPr lang="es-ES" dirty="0">
                <a:solidFill>
                  <a:srgbClr val="FF0000"/>
                </a:solidFill>
                <a:latin typeface="+mj-lt"/>
              </a:rPr>
              <a:t>,</a:t>
            </a:r>
            <a:r>
              <a:rPr lang="es-ES" dirty="0">
                <a:latin typeface="+mj-lt"/>
              </a:rPr>
              <a:t> reclamaron</a:t>
            </a:r>
            <a:r>
              <a:rPr lang="es-ES" dirty="0"/>
              <a:t>. (Todos los viajeros estaban descontentos)</a:t>
            </a:r>
          </a:p>
          <a:p>
            <a:pPr marL="0" indent="0">
              <a:buNone/>
            </a:pP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57484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3305E4-3BC1-4081-B5F6-45D2E6BE6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EPÍTETOS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B3F736-040A-489F-9992-CCE461B83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Adjetivos que expresan cualidades propias del sustantivo al que acompañan.</a:t>
            </a:r>
          </a:p>
          <a:p>
            <a:r>
              <a:rPr lang="es-ES" dirty="0"/>
              <a:t>Ejemplo:</a:t>
            </a:r>
          </a:p>
          <a:p>
            <a:pPr marL="0" indent="0">
              <a:buNone/>
            </a:pPr>
            <a:r>
              <a:rPr lang="es-ES" dirty="0">
                <a:latin typeface="+mj-lt"/>
              </a:rPr>
              <a:t>-La nieve </a:t>
            </a:r>
            <a:r>
              <a:rPr lang="es-ES" dirty="0">
                <a:highlight>
                  <a:srgbClr val="FFFF00"/>
                </a:highlight>
                <a:latin typeface="+mj-lt"/>
              </a:rPr>
              <a:t>blanca</a:t>
            </a:r>
          </a:p>
          <a:p>
            <a:pPr marL="0" indent="0">
              <a:buNone/>
            </a:pPr>
            <a:r>
              <a:rPr lang="es-ES" dirty="0">
                <a:latin typeface="+mj-lt"/>
              </a:rPr>
              <a:t>-La </a:t>
            </a:r>
            <a:r>
              <a:rPr lang="es-ES" dirty="0">
                <a:highlight>
                  <a:srgbClr val="FFFF00"/>
                </a:highlight>
                <a:latin typeface="+mj-lt"/>
              </a:rPr>
              <a:t>oscura</a:t>
            </a:r>
            <a:r>
              <a:rPr lang="es-ES" dirty="0">
                <a:latin typeface="+mj-lt"/>
              </a:rPr>
              <a:t> noche</a:t>
            </a:r>
          </a:p>
          <a:p>
            <a:pPr marL="0" indent="0">
              <a:buNone/>
            </a:pPr>
            <a:r>
              <a:rPr lang="es-ES" dirty="0">
                <a:latin typeface="+mj-lt"/>
              </a:rPr>
              <a:t>-La sangre </a:t>
            </a:r>
            <a:r>
              <a:rPr lang="es-ES" dirty="0">
                <a:highlight>
                  <a:srgbClr val="FFFF00"/>
                </a:highlight>
                <a:latin typeface="+mj-lt"/>
              </a:rPr>
              <a:t>roja</a:t>
            </a:r>
            <a:r>
              <a:rPr lang="es-ES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es-ES" dirty="0"/>
              <a:t>-No aportan ninguna información nueva sobre el sustantivo: la sangre siempre es roja, la nieve blanca y la noche oscura.</a:t>
            </a:r>
          </a:p>
          <a:p>
            <a:pPr marL="0" indent="0">
              <a:buNone/>
            </a:pPr>
            <a:r>
              <a:rPr lang="es-ES" dirty="0"/>
              <a:t>-Se suelen usar en literatura.</a:t>
            </a:r>
          </a:p>
          <a:p>
            <a:pPr marL="0" indent="0">
              <a:buNone/>
            </a:pPr>
            <a:r>
              <a:rPr lang="es-ES" dirty="0"/>
              <a:t>-Tienen valor explicativo.</a:t>
            </a:r>
          </a:p>
        </p:txBody>
      </p:sp>
    </p:spTree>
    <p:extLst>
      <p:ext uri="{BB962C8B-B14F-4D97-AF65-F5344CB8AC3E}">
        <p14:creationId xmlns:p14="http://schemas.microsoft.com/office/powerpoint/2010/main" val="755766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B19D58-46D0-4204-BF6E-F5C5F6E38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GRADOS DEL ADJETIVO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DCECC0-4E34-4B9E-A23F-9D7D0E0A6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Los adjetivos pueden expresar las cualidades del sustantivo con mayor o menor intensidad. Para expresar esto ,el adjetivo adopta distintas formas (grados del adjetivo)</a:t>
            </a:r>
          </a:p>
          <a:p>
            <a:r>
              <a:rPr lang="es-ES" dirty="0"/>
              <a:t>Grados del adjetivo:</a:t>
            </a:r>
          </a:p>
          <a:p>
            <a:pPr marL="0" indent="0">
              <a:buNone/>
            </a:pPr>
            <a:r>
              <a:rPr lang="es-ES" dirty="0"/>
              <a:t>-Positivo</a:t>
            </a:r>
          </a:p>
          <a:p>
            <a:pPr marL="0" indent="0">
              <a:buNone/>
            </a:pPr>
            <a:r>
              <a:rPr lang="es-ES" dirty="0"/>
              <a:t>-Comparativo</a:t>
            </a:r>
          </a:p>
          <a:p>
            <a:pPr marL="0" indent="0">
              <a:buNone/>
            </a:pPr>
            <a:r>
              <a:rPr lang="es-ES" dirty="0"/>
              <a:t>-Superlativo:</a:t>
            </a:r>
          </a:p>
        </p:txBody>
      </p:sp>
    </p:spTree>
    <p:extLst>
      <p:ext uri="{BB962C8B-B14F-4D97-AF65-F5344CB8AC3E}">
        <p14:creationId xmlns:p14="http://schemas.microsoft.com/office/powerpoint/2010/main" val="1782890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6EAEDF-7353-4A15-9C04-EEBC4544B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GRADO POSITIVO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00D7A3-F61E-4221-B7EC-5CB30E999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 adjetivo en grado positivo expresa de forma neutra la cualidad del sustantivo.</a:t>
            </a:r>
          </a:p>
          <a:p>
            <a:r>
              <a:rPr lang="es-ES" dirty="0"/>
              <a:t>Ejemplo:</a:t>
            </a:r>
          </a:p>
          <a:p>
            <a:pPr marL="0" indent="0">
              <a:buNone/>
            </a:pPr>
            <a:r>
              <a:rPr lang="es-ES" dirty="0">
                <a:latin typeface="+mj-lt"/>
              </a:rPr>
              <a:t>Luis es </a:t>
            </a:r>
            <a:r>
              <a:rPr lang="es-ES" dirty="0">
                <a:highlight>
                  <a:srgbClr val="FFFF00"/>
                </a:highlight>
                <a:latin typeface="+mj-lt"/>
              </a:rPr>
              <a:t>listo</a:t>
            </a:r>
          </a:p>
        </p:txBody>
      </p:sp>
    </p:spTree>
    <p:extLst>
      <p:ext uri="{BB962C8B-B14F-4D97-AF65-F5344CB8AC3E}">
        <p14:creationId xmlns:p14="http://schemas.microsoft.com/office/powerpoint/2010/main" val="1099402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69E7BB-C874-4E01-B515-451D3B5D0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GRADO COMPARATIVO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610BDB-7118-41BB-8CC2-845B96E2A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304800"/>
            <a:ext cx="6281873" cy="4328160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Un adjetivo está en grado comparativo cuando se emplea para </a:t>
            </a:r>
            <a:r>
              <a:rPr lang="es-ES" u="sng" dirty="0"/>
              <a:t>contrastar dos cualidades de un sustantivo </a:t>
            </a:r>
            <a:r>
              <a:rPr lang="es-ES" dirty="0"/>
              <a:t>o para </a:t>
            </a:r>
            <a:r>
              <a:rPr lang="es-ES" u="sng" dirty="0" err="1"/>
              <a:t>contratrastar</a:t>
            </a:r>
            <a:r>
              <a:rPr lang="es-ES" u="sng" dirty="0"/>
              <a:t> dos sustantivos con la misma cualidad</a:t>
            </a:r>
          </a:p>
          <a:p>
            <a:r>
              <a:rPr lang="es-ES" dirty="0"/>
              <a:t>Ejemplos:</a:t>
            </a:r>
          </a:p>
          <a:p>
            <a:pPr marL="0" indent="0">
              <a:buNone/>
            </a:pPr>
            <a:r>
              <a:rPr lang="es-ES" dirty="0">
                <a:latin typeface="+mj-lt"/>
              </a:rPr>
              <a:t>- Luis es </a:t>
            </a:r>
            <a:r>
              <a:rPr lang="es-ES" dirty="0">
                <a:solidFill>
                  <a:srgbClr val="FF0000"/>
                </a:solidFill>
                <a:latin typeface="+mj-lt"/>
              </a:rPr>
              <a:t>más</a:t>
            </a:r>
            <a:r>
              <a:rPr lang="es-ES" dirty="0">
                <a:latin typeface="+mj-lt"/>
              </a:rPr>
              <a:t> </a:t>
            </a:r>
            <a:r>
              <a:rPr lang="es-ES" dirty="0">
                <a:highlight>
                  <a:srgbClr val="FFFF00"/>
                </a:highlight>
                <a:latin typeface="+mj-lt"/>
              </a:rPr>
              <a:t>listo</a:t>
            </a:r>
            <a:r>
              <a:rPr lang="es-ES" dirty="0">
                <a:latin typeface="+mj-lt"/>
              </a:rPr>
              <a:t> </a:t>
            </a:r>
            <a:r>
              <a:rPr lang="es-ES" dirty="0">
                <a:solidFill>
                  <a:srgbClr val="FF0000"/>
                </a:solidFill>
                <a:latin typeface="+mj-lt"/>
              </a:rPr>
              <a:t>que</a:t>
            </a:r>
            <a:r>
              <a:rPr lang="es-ES" dirty="0">
                <a:latin typeface="+mj-lt"/>
              </a:rPr>
              <a:t> </a:t>
            </a:r>
            <a:r>
              <a:rPr lang="es-ES" dirty="0">
                <a:highlight>
                  <a:srgbClr val="FFFF00"/>
                </a:highlight>
                <a:latin typeface="+mj-lt"/>
              </a:rPr>
              <a:t>inteligente </a:t>
            </a:r>
            <a:r>
              <a:rPr lang="es-ES" dirty="0">
                <a:latin typeface="+mj-lt"/>
              </a:rPr>
              <a:t>(Se comparan dos cualidades)</a:t>
            </a:r>
          </a:p>
          <a:p>
            <a:pPr marL="0" indent="0">
              <a:buNone/>
            </a:pPr>
            <a:r>
              <a:rPr lang="es-ES" dirty="0">
                <a:latin typeface="+mj-lt"/>
              </a:rPr>
              <a:t>-</a:t>
            </a:r>
            <a:r>
              <a:rPr lang="es-ES" dirty="0">
                <a:highlight>
                  <a:srgbClr val="FFFF00"/>
                </a:highlight>
                <a:latin typeface="+mj-lt"/>
              </a:rPr>
              <a:t>Cecilia</a:t>
            </a:r>
            <a:r>
              <a:rPr lang="es-ES" dirty="0">
                <a:latin typeface="+mj-lt"/>
              </a:rPr>
              <a:t> es </a:t>
            </a:r>
            <a:r>
              <a:rPr lang="es-ES" dirty="0">
                <a:solidFill>
                  <a:srgbClr val="FF0000"/>
                </a:solidFill>
                <a:latin typeface="+mj-lt"/>
              </a:rPr>
              <a:t>más</a:t>
            </a:r>
            <a:r>
              <a:rPr lang="es-ES" dirty="0">
                <a:latin typeface="+mj-lt"/>
              </a:rPr>
              <a:t> </a:t>
            </a:r>
            <a:r>
              <a:rPr lang="es-ES" dirty="0">
                <a:highlight>
                  <a:srgbClr val="FFFF00"/>
                </a:highlight>
                <a:latin typeface="+mj-lt"/>
              </a:rPr>
              <a:t>lista</a:t>
            </a:r>
            <a:r>
              <a:rPr lang="es-ES" dirty="0">
                <a:latin typeface="+mj-lt"/>
              </a:rPr>
              <a:t> </a:t>
            </a:r>
            <a:r>
              <a:rPr lang="es-ES" dirty="0">
                <a:solidFill>
                  <a:srgbClr val="FF0000"/>
                </a:solidFill>
                <a:latin typeface="+mj-lt"/>
              </a:rPr>
              <a:t>que</a:t>
            </a:r>
            <a:r>
              <a:rPr lang="es-ES" dirty="0">
                <a:latin typeface="+mj-lt"/>
              </a:rPr>
              <a:t> </a:t>
            </a:r>
            <a:r>
              <a:rPr lang="es-ES" dirty="0">
                <a:highlight>
                  <a:srgbClr val="FFFF00"/>
                </a:highlight>
                <a:latin typeface="+mj-lt"/>
              </a:rPr>
              <a:t>Amelia </a:t>
            </a:r>
            <a:r>
              <a:rPr lang="es-ES" dirty="0">
                <a:latin typeface="+mj-lt"/>
              </a:rPr>
              <a:t>(se compara a dos personas que tienen la misma cualidad )</a:t>
            </a:r>
          </a:p>
          <a:p>
            <a:r>
              <a:rPr lang="es-ES" dirty="0"/>
              <a:t>El comparativo puede ser de tres tipos:</a:t>
            </a:r>
          </a:p>
          <a:p>
            <a:pPr marL="0" indent="0">
              <a:buNone/>
            </a:pPr>
            <a:endParaRPr lang="es-ES" u="sng" dirty="0"/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6563CC3C-680C-4403-A747-E65A6268A6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04630"/>
              </p:ext>
            </p:extLst>
          </p:nvPr>
        </p:nvGraphicFramePr>
        <p:xfrm>
          <a:off x="5407378" y="4632960"/>
          <a:ext cx="5350934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3438">
                  <a:extLst>
                    <a:ext uri="{9D8B030D-6E8A-4147-A177-3AD203B41FA5}">
                      <a16:colId xmlns:a16="http://schemas.microsoft.com/office/drawing/2014/main" val="1695037610"/>
                    </a:ext>
                  </a:extLst>
                </a:gridCol>
                <a:gridCol w="1813748">
                  <a:extLst>
                    <a:ext uri="{9D8B030D-6E8A-4147-A177-3AD203B41FA5}">
                      <a16:colId xmlns:a16="http://schemas.microsoft.com/office/drawing/2014/main" val="419834283"/>
                    </a:ext>
                  </a:extLst>
                </a:gridCol>
                <a:gridCol w="1813748">
                  <a:extLst>
                    <a:ext uri="{9D8B030D-6E8A-4147-A177-3AD203B41FA5}">
                      <a16:colId xmlns:a16="http://schemas.microsoft.com/office/drawing/2014/main" val="2113637692"/>
                    </a:ext>
                  </a:extLst>
                </a:gridCol>
              </a:tblGrid>
              <a:tr h="305928">
                <a:tc>
                  <a:txBody>
                    <a:bodyPr/>
                    <a:lstStyle/>
                    <a:p>
                      <a:r>
                        <a:rPr lang="es-ES" sz="1400" dirty="0"/>
                        <a:t>SUPERIORIDAD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Más …que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Es más listo que tú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8969685"/>
                  </a:ext>
                </a:extLst>
              </a:tr>
              <a:tr h="305928">
                <a:tc>
                  <a:txBody>
                    <a:bodyPr/>
                    <a:lstStyle/>
                    <a:p>
                      <a:r>
                        <a:rPr lang="es-ES" sz="1400" dirty="0"/>
                        <a:t>IGUALDAD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Tan …como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Es tan listo como tú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872733"/>
                  </a:ext>
                </a:extLst>
              </a:tr>
              <a:tr h="305928">
                <a:tc>
                  <a:txBody>
                    <a:bodyPr/>
                    <a:lstStyle/>
                    <a:p>
                      <a:r>
                        <a:rPr lang="es-ES" sz="1400" dirty="0"/>
                        <a:t>INFERIORIDAD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Menos…que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Es menos listo que tú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1549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3421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4E5D77-9BFD-4319-9F09-2157D397F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GRADO SUPERLATIVO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FD0853-55AD-49F8-84A3-C434D826BF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Los adjetivos en grado superlativo expresan que la cualidad es poseída en grado muy alto.</a:t>
            </a:r>
          </a:p>
          <a:p>
            <a:r>
              <a:rPr lang="es-ES" dirty="0"/>
              <a:t>Hay dos tipos:</a:t>
            </a:r>
          </a:p>
          <a:p>
            <a:pPr marL="0" indent="0">
              <a:buNone/>
            </a:pPr>
            <a:endParaRPr lang="es-ES" dirty="0"/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8BA748CA-6254-4F87-B06B-61A4613782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807030"/>
              </p:ext>
            </p:extLst>
          </p:nvPr>
        </p:nvGraphicFramePr>
        <p:xfrm>
          <a:off x="4831644" y="4267200"/>
          <a:ext cx="6716888" cy="2020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8652">
                  <a:extLst>
                    <a:ext uri="{9D8B030D-6E8A-4147-A177-3AD203B41FA5}">
                      <a16:colId xmlns:a16="http://schemas.microsoft.com/office/drawing/2014/main" val="3144812807"/>
                    </a:ext>
                  </a:extLst>
                </a:gridCol>
                <a:gridCol w="2284118">
                  <a:extLst>
                    <a:ext uri="{9D8B030D-6E8A-4147-A177-3AD203B41FA5}">
                      <a16:colId xmlns:a16="http://schemas.microsoft.com/office/drawing/2014/main" val="3802185031"/>
                    </a:ext>
                  </a:extLst>
                </a:gridCol>
                <a:gridCol w="2284118">
                  <a:extLst>
                    <a:ext uri="{9D8B030D-6E8A-4147-A177-3AD203B41FA5}">
                      <a16:colId xmlns:a16="http://schemas.microsoft.com/office/drawing/2014/main" val="1463525956"/>
                    </a:ext>
                  </a:extLst>
                </a:gridCol>
              </a:tblGrid>
              <a:tr h="696797">
                <a:tc>
                  <a:txBody>
                    <a:bodyPr/>
                    <a:lstStyle/>
                    <a:p>
                      <a:r>
                        <a:rPr lang="es-ES" dirty="0"/>
                        <a:t>ABSOLUTO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No se establece ninguna comparación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Esa chica es listísima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2283588"/>
                  </a:ext>
                </a:extLst>
              </a:tr>
              <a:tr h="1323914">
                <a:tc>
                  <a:txBody>
                    <a:bodyPr/>
                    <a:lstStyle/>
                    <a:p>
                      <a:r>
                        <a:rPr lang="es-ES" dirty="0"/>
                        <a:t>RELATIVO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Alguien o algo posee una cualidad en grado más alto que el resto.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Ella es la alumna más lista del instituto</a:t>
                      </a:r>
                    </a:p>
                    <a:p>
                      <a:r>
                        <a:rPr lang="es-ES" sz="1400" dirty="0"/>
                        <a:t>Él es el alumno menos listo del instituto.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9359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1932669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78C30D"/>
      </a:accent1>
      <a:accent2>
        <a:srgbClr val="099B62"/>
      </a:accent2>
      <a:accent3>
        <a:srgbClr val="21CFDF"/>
      </a:accent3>
      <a:accent4>
        <a:srgbClr val="179FDF"/>
      </a:accent4>
      <a:accent5>
        <a:srgbClr val="E75710"/>
      </a:accent5>
      <a:accent6>
        <a:srgbClr val="F89C19"/>
      </a:accent6>
      <a:hlink>
        <a:srgbClr val="7CDE25"/>
      </a:hlink>
      <a:folHlink>
        <a:srgbClr val="BCE8A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EF0781-FB17-4F1F-B3B1-699933968C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902</Words>
  <Application>Microsoft Office PowerPoint</Application>
  <PresentationFormat>Panorámica</PresentationFormat>
  <Paragraphs>127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Calibri Light</vt:lpstr>
      <vt:lpstr>Rockwell</vt:lpstr>
      <vt:lpstr>Wingdings</vt:lpstr>
      <vt:lpstr>Atlas</vt:lpstr>
      <vt:lpstr>LOS ADJETIVOS CALIFICATIVOS</vt:lpstr>
      <vt:lpstr>DEFINICIÓN </vt:lpstr>
      <vt:lpstr>CARACTERÍSTICAS DE LOS ADJETIVOS</vt:lpstr>
      <vt:lpstr>USOS DE LOS ADJETIVOS</vt:lpstr>
      <vt:lpstr>EPÍTETOS</vt:lpstr>
      <vt:lpstr>GRADOS DEL ADJETIVO</vt:lpstr>
      <vt:lpstr>GRADO POSITIVO</vt:lpstr>
      <vt:lpstr>GRADO COMPARATIVO</vt:lpstr>
      <vt:lpstr>GRADO SUPERLATIVO</vt:lpstr>
      <vt:lpstr>FORMACIÓN DE LOS SUPERLATIVOS ABSOLUTOS</vt:lpstr>
      <vt:lpstr>EJERCICIOS Por favor, es necesario hacerlos en un word  y subirlo a la sección de tareas correspondiente en Teams.</vt:lpstr>
      <vt:lpstr>EJERCICIOS </vt:lpstr>
      <vt:lpstr>EJERCICIOS</vt:lpstr>
      <vt:lpstr>EJERCICIOS</vt:lpstr>
      <vt:lpstr>EJERCICIOS</vt:lpstr>
      <vt:lpstr>EJERCICIOS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ADJETIVOS CALIFICATIVOS</dc:title>
  <dc:creator>Mesalina</dc:creator>
  <cp:lastModifiedBy>Mesalina</cp:lastModifiedBy>
  <cp:revision>2</cp:revision>
  <dcterms:created xsi:type="dcterms:W3CDTF">2020-04-29T11:02:36Z</dcterms:created>
  <dcterms:modified xsi:type="dcterms:W3CDTF">2020-04-29T11:22:48Z</dcterms:modified>
</cp:coreProperties>
</file>